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6/29/2023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3"/>
        <p:cNvGrpSpPr/>
        <p:nvPr/>
      </p:nvGrpSpPr>
      <p:grpSpPr>
        <a:xfrm>
          <a:off x="0" y="0"/>
          <a:ext cx="0" cy="0"/>
          <a:chOff x="0" y="0"/>
          <a:chExt cx="0" cy="0"/>
        </a:xfrm>
      </p:grpSpPr>
      <p:grpSp>
        <p:nvGrpSpPr>
          <p:cNvPr id="24" name="Google Shape;24;g24a19cc0649_0_285"/>
          <p:cNvGrpSpPr/>
          <p:nvPr/>
        </p:nvGrpSpPr>
        <p:grpSpPr>
          <a:xfrm>
            <a:off x="4406290" y="0"/>
            <a:ext cx="4737482" cy="6857248"/>
            <a:chOff x="4406400" y="0"/>
            <a:chExt cx="4737600" cy="5143065"/>
          </a:xfrm>
        </p:grpSpPr>
        <p:sp>
          <p:nvSpPr>
            <p:cNvPr id="25" name="Google Shape;25;g24a19cc0649_0_28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24a19cc0649_0_28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24a19cc0649_0_28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24a19cc0649_0_28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g24a19cc0649_0_28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g24a19cc0649_0_28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24a19cc0649_0_28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g24a19cc0649_0_28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g24a19cc0649_0_28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24a19cc0649_0_28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24a19cc0649_0_28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g24a19cc0649_0_28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24a19cc0649_0_28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24a19cc0649_0_28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g24a19cc0649_0_28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 name="Google Shape;40;g24a19cc0649_0_28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24a19cc0649_0_28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24a19cc0649_0_28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 name="Google Shape;43;g24a19cc0649_0_285"/>
          <p:cNvSpPr txBox="1">
            <a:spLocks noGrp="1"/>
          </p:cNvSpPr>
          <p:nvPr>
            <p:ph type="title"/>
          </p:nvPr>
        </p:nvSpPr>
        <p:spPr>
          <a:xfrm>
            <a:off x="823850" y="2737333"/>
            <a:ext cx="4587075"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4" name="Google Shape;44;g24a19cc0649_0_285"/>
          <p:cNvSpPr txBox="1">
            <a:spLocks noGrp="1"/>
          </p:cNvSpPr>
          <p:nvPr>
            <p:ph type="sldNum" idx="12"/>
          </p:nvPr>
        </p:nvSpPr>
        <p:spPr>
          <a:xfrm>
            <a:off x="8472458" y="6217622"/>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2667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1D8BD707-D9CF-40AE-B4C6-C98DA3205C09}" type="datetimeFigureOut">
              <a:rPr lang="en-US" smtClean="0"/>
              <a:pPr/>
              <a:t>6/29/2023</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0"/>
            <a:ext cx="8229600" cy="1828800"/>
          </a:xfrm>
        </p:spPr>
        <p:txBody>
          <a:bodyPr/>
          <a:lstStyle/>
          <a:p>
            <a:r>
              <a:rPr lang="en-US" dirty="0">
                <a:latin typeface="Calibri"/>
                <a:ea typeface="Calibri"/>
                <a:cs typeface="Calibri"/>
                <a:sym typeface="Calibri"/>
              </a:rPr>
              <a:t>Self Driving Car Game</a:t>
            </a:r>
            <a:endParaRPr lang="en-US" dirty="0"/>
          </a:p>
        </p:txBody>
      </p:sp>
      <p:sp>
        <p:nvSpPr>
          <p:cNvPr id="3" name="Subtitle 2"/>
          <p:cNvSpPr>
            <a:spLocks noGrp="1"/>
          </p:cNvSpPr>
          <p:nvPr>
            <p:ph type="subTitle" idx="1"/>
          </p:nvPr>
        </p:nvSpPr>
        <p:spPr>
          <a:xfrm>
            <a:off x="1295400" y="3429000"/>
            <a:ext cx="6400800" cy="1752600"/>
          </a:xfrm>
        </p:spPr>
        <p:txBody>
          <a:bodyPr/>
          <a:lstStyle/>
          <a:p>
            <a:r>
              <a:rPr lang="en-US" dirty="0" smtClean="0"/>
              <a:t>MVP</a:t>
            </a:r>
          </a:p>
          <a:p>
            <a:r>
              <a:rPr lang="en-US" dirty="0" smtClean="0"/>
              <a:t>(Minimum Viable Product)</a:t>
            </a:r>
          </a:p>
          <a:p>
            <a:r>
              <a:rPr lang="en-US" dirty="0" smtClean="0"/>
              <a:t>Presentation</a:t>
            </a:r>
            <a:endParaRPr lang="en-US" dirty="0"/>
          </a:p>
        </p:txBody>
      </p:sp>
    </p:spTree>
    <p:extLst>
      <p:ext uri="{BB962C8B-B14F-4D97-AF65-F5344CB8AC3E}">
        <p14:creationId xmlns:p14="http://schemas.microsoft.com/office/powerpoint/2010/main" val="558039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709160"/>
          </a:xfrm>
        </p:spPr>
        <p:txBody>
          <a:bodyPr>
            <a:normAutofit/>
          </a:bodyPr>
          <a:lstStyle/>
          <a:p>
            <a:r>
              <a:rPr lang="en-US" sz="1800" dirty="0">
                <a:latin typeface="Arial" pitchFamily="34" charset="0"/>
                <a:cs typeface="Arial" pitchFamily="34" charset="0"/>
              </a:rPr>
              <a:t>N</a:t>
            </a:r>
            <a:r>
              <a:rPr lang="en-US" sz="1800" dirty="0" smtClean="0">
                <a:latin typeface="Arial" pitchFamily="34" charset="0"/>
                <a:cs typeface="Arial" pitchFamily="34" charset="0"/>
              </a:rPr>
              <a:t>ow loading </a:t>
            </a:r>
            <a:r>
              <a:rPr lang="en-US" sz="1800" dirty="0">
                <a:latin typeface="Arial" pitchFamily="34" charset="0"/>
                <a:cs typeface="Arial" pitchFamily="34" charset="0"/>
              </a:rPr>
              <a:t>the image into array to manipulate them accordingly. We </a:t>
            </a:r>
            <a:r>
              <a:rPr lang="en-US" sz="1800" dirty="0" smtClean="0">
                <a:latin typeface="Arial" pitchFamily="34" charset="0"/>
                <a:cs typeface="Arial" pitchFamily="34" charset="0"/>
              </a:rPr>
              <a:t>have defined </a:t>
            </a:r>
            <a:r>
              <a:rPr lang="en-US" sz="1800" dirty="0">
                <a:latin typeface="Arial" pitchFamily="34" charset="0"/>
                <a:cs typeface="Arial" pitchFamily="34" charset="0"/>
              </a:rPr>
              <a:t>a function named </a:t>
            </a:r>
            <a:r>
              <a:rPr lang="en-US" sz="1800" dirty="0" err="1">
                <a:latin typeface="Arial" pitchFamily="34" charset="0"/>
                <a:cs typeface="Arial" pitchFamily="34" charset="0"/>
              </a:rPr>
              <a:t>locd_img_steering</a:t>
            </a:r>
            <a:r>
              <a:rPr lang="en-US" sz="1800" dirty="0">
                <a:latin typeface="Arial" pitchFamily="34" charset="0"/>
                <a:cs typeface="Arial" pitchFamily="34" charset="0"/>
              </a:rPr>
              <a:t>. </a:t>
            </a:r>
            <a:r>
              <a:rPr lang="en-US" sz="1800" dirty="0" smtClean="0">
                <a:latin typeface="Arial" pitchFamily="34" charset="0"/>
                <a:cs typeface="Arial" pitchFamily="34" charset="0"/>
              </a:rPr>
              <a:t>We </a:t>
            </a:r>
            <a:r>
              <a:rPr lang="en-US" sz="1800" dirty="0">
                <a:latin typeface="Arial" pitchFamily="34" charset="0"/>
                <a:cs typeface="Arial" pitchFamily="34" charset="0"/>
              </a:rPr>
              <a:t>have image path as empty list and steering as empty list and then loop through. We use </a:t>
            </a:r>
            <a:r>
              <a:rPr lang="en-US" sz="1800" dirty="0" err="1">
                <a:latin typeface="Arial" pitchFamily="34" charset="0"/>
                <a:cs typeface="Arial" pitchFamily="34" charset="0"/>
              </a:rPr>
              <a:t>iloc</a:t>
            </a:r>
            <a:r>
              <a:rPr lang="en-US" sz="1800" dirty="0">
                <a:latin typeface="Arial" pitchFamily="34" charset="0"/>
                <a:cs typeface="Arial" pitchFamily="34" charset="0"/>
              </a:rPr>
              <a:t> selector as data frame based on the specific index we will use cut data for now</a:t>
            </a:r>
            <a:r>
              <a:rPr lang="en-US" sz="1800" dirty="0" smtClean="0">
                <a:latin typeface="Arial" pitchFamily="34" charset="0"/>
                <a:cs typeface="Arial" pitchFamily="34" charset="0"/>
              </a:rPr>
              <a:t>.</a:t>
            </a:r>
          </a:p>
          <a:p>
            <a:endParaRPr lang="en-US" sz="1800" dirty="0">
              <a:latin typeface="Arial" pitchFamily="34" charset="0"/>
              <a:cs typeface="Arial"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7210425" cy="314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322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latin typeface="Arial" pitchFamily="34" charset="0"/>
                <a:cs typeface="Arial" pitchFamily="34" charset="0"/>
              </a:rPr>
              <a:t>We will be splitting the image path as well as storing arrays accordingly.</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1147"/>
            <a:ext cx="10172700" cy="18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728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1620" y="1481570"/>
            <a:ext cx="51054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19400"/>
            <a:ext cx="501967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460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51149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079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4709160"/>
          </a:xfrm>
        </p:spPr>
        <p:txBody>
          <a:bodyPr>
            <a:normAutofit/>
          </a:bodyPr>
          <a:lstStyle/>
          <a:p>
            <a:r>
              <a:rPr lang="en-US" sz="1800" dirty="0">
                <a:latin typeface="Arial" pitchFamily="34" charset="0"/>
                <a:cs typeface="Arial" pitchFamily="34" charset="0"/>
              </a:rPr>
              <a:t>In the next steps, we normalize the data and in the </a:t>
            </a:r>
            <a:r>
              <a:rPr lang="en-US" sz="1800" dirty="0" err="1">
                <a:latin typeface="Arial" pitchFamily="34" charset="0"/>
                <a:cs typeface="Arial" pitchFamily="34" charset="0"/>
              </a:rPr>
              <a:t>nvdia</a:t>
            </a:r>
            <a:r>
              <a:rPr lang="en-US" sz="1800" dirty="0">
                <a:latin typeface="Arial" pitchFamily="34" charset="0"/>
                <a:cs typeface="Arial" pitchFamily="34" charset="0"/>
              </a:rPr>
              <a:t> model, we will have to keep it in a UAV pattern as well as slice unnecessary information. We preprocess </a:t>
            </a:r>
            <a:r>
              <a:rPr lang="en-US" sz="1800" dirty="0" smtClean="0">
                <a:latin typeface="Arial" pitchFamily="34" charset="0"/>
                <a:cs typeface="Arial" pitchFamily="34" charset="0"/>
              </a:rPr>
              <a:t>the </a:t>
            </a:r>
            <a:r>
              <a:rPr lang="en-US" sz="1800" dirty="0">
                <a:latin typeface="Arial" pitchFamily="34" charset="0"/>
                <a:cs typeface="Arial" pitchFamily="34" charset="0"/>
              </a:rPr>
              <a:t>image too</a:t>
            </a:r>
            <a:r>
              <a:rPr lang="en-US" sz="1800" dirty="0" smtClean="0">
                <a:latin typeface="Arial" pitchFamily="34" charset="0"/>
                <a:cs typeface="Arial" pitchFamily="34" charset="0"/>
              </a:rPr>
              <a:t>.</a:t>
            </a:r>
          </a:p>
          <a:p>
            <a:r>
              <a:rPr lang="en-US" sz="1800" dirty="0" smtClean="0">
                <a:latin typeface="Arial" pitchFamily="34" charset="0"/>
                <a:cs typeface="Arial" pitchFamily="34" charset="0"/>
              </a:rPr>
              <a:t>The </a:t>
            </a:r>
            <a:r>
              <a:rPr lang="en-US" sz="1800" dirty="0">
                <a:latin typeface="Arial" pitchFamily="34" charset="0"/>
                <a:cs typeface="Arial" pitchFamily="34" charset="0"/>
              </a:rPr>
              <a:t>images in the dataset have relevant features in the lower part where the road is visible. The external environment above a certain image portion will never be used to determine the output and thus can be cropped. Approximately, 30% of the top portion of the image is cut and passed in the training set.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3276600"/>
            <a:ext cx="9157855" cy="247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579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latin typeface="Arial" pitchFamily="34" charset="0"/>
                <a:cs typeface="Arial" pitchFamily="34" charset="0"/>
              </a:rPr>
              <a:t>Shift(horizontal/vertical).The image is shifted by a small amount, it is vertical shift and horizontal shift as below.</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67001"/>
            <a:ext cx="927007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23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709160"/>
          </a:xfrm>
        </p:spPr>
        <p:txBody>
          <a:bodyPr>
            <a:normAutofit/>
          </a:bodyPr>
          <a:lstStyle/>
          <a:p>
            <a:r>
              <a:rPr lang="en-US" sz="1800" dirty="0">
                <a:latin typeface="Arial" pitchFamily="34" charset="0"/>
                <a:cs typeface="Arial" pitchFamily="34" charset="0"/>
              </a:rPr>
              <a:t>Brightness</a:t>
            </a:r>
            <a:r>
              <a:rPr lang="en-US" sz="1800" dirty="0" smtClean="0">
                <a:latin typeface="Arial" pitchFamily="34" charset="0"/>
                <a:cs typeface="Arial" pitchFamily="34" charset="0"/>
              </a:rPr>
              <a:t>. To </a:t>
            </a:r>
            <a:r>
              <a:rPr lang="en-US" sz="1800" dirty="0">
                <a:latin typeface="Arial" pitchFamily="34" charset="0"/>
                <a:cs typeface="Arial" pitchFamily="34" charset="0"/>
              </a:rPr>
              <a:t>generalize to the weather conditions with bright sunny day or cloudy, lowlight conditions, the brightness augmentation can prove to be very useful. The code snippet and increase of brightness can be seen below. Similarly, </a:t>
            </a:r>
            <a:r>
              <a:rPr lang="en-US" sz="1800" dirty="0" smtClean="0">
                <a:latin typeface="Arial" pitchFamily="34" charset="0"/>
                <a:cs typeface="Arial" pitchFamily="34" charset="0"/>
              </a:rPr>
              <a:t>we have </a:t>
            </a:r>
            <a:r>
              <a:rPr lang="en-US" sz="1800" dirty="0">
                <a:latin typeface="Arial" pitchFamily="34" charset="0"/>
                <a:cs typeface="Arial" pitchFamily="34" charset="0"/>
              </a:rPr>
              <a:t>randomly also lowered down the level of brightness for other conditions</a:t>
            </a:r>
            <a:r>
              <a:rPr lang="en-US" sz="1800" dirty="0" smtClean="0">
                <a:latin typeface="Arial" pitchFamily="34" charset="0"/>
                <a:cs typeface="Arial" pitchFamily="34" charset="0"/>
              </a:rPr>
              <a:t>.</a:t>
            </a:r>
          </a:p>
          <a:p>
            <a:endParaRPr lang="en-US" sz="1800" dirty="0">
              <a:latin typeface="Arial" pitchFamily="34" charset="0"/>
              <a:cs typeface="Arial"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76601"/>
            <a:ext cx="924008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761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709160"/>
          </a:xfrm>
        </p:spPr>
        <p:txBody>
          <a:bodyPr>
            <a:normAutofit/>
          </a:bodyPr>
          <a:lstStyle/>
          <a:p>
            <a:r>
              <a:rPr lang="en-US" sz="1800" dirty="0">
                <a:latin typeface="Arial" pitchFamily="34" charset="0"/>
                <a:cs typeface="Arial" pitchFamily="34" charset="0"/>
              </a:rPr>
              <a:t>Flip(horizontal).The image is flipped horizontally (i.e. a mirror image of the original image is passed to the dataset). The motive behind this is that the model gets trained for similar kinds of turns on opposite sides too. This is important because Track 1 includes only left turns. The snippet of code and transformation of an image after flipping it can be seen in below.</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6601"/>
            <a:ext cx="9144000" cy="252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1428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4352"/>
            <a:ext cx="8229600" cy="4709160"/>
          </a:xfrm>
        </p:spPr>
        <p:txBody>
          <a:bodyPr>
            <a:normAutofit/>
          </a:bodyPr>
          <a:lstStyle/>
          <a:p>
            <a:r>
              <a:rPr lang="en-US" sz="1800" dirty="0">
                <a:latin typeface="Arial" pitchFamily="34" charset="0"/>
                <a:cs typeface="Arial" pitchFamily="34" charset="0"/>
              </a:rPr>
              <a:t>H</a:t>
            </a:r>
            <a:r>
              <a:rPr lang="en-US" sz="1800" dirty="0" smtClean="0">
                <a:latin typeface="Arial" pitchFamily="34" charset="0"/>
                <a:cs typeface="Arial" pitchFamily="34" charset="0"/>
              </a:rPr>
              <a:t>aving </a:t>
            </a:r>
            <a:r>
              <a:rPr lang="en-US" sz="1800" dirty="0">
                <a:latin typeface="Arial" pitchFamily="34" charset="0"/>
                <a:cs typeface="Arial" pitchFamily="34" charset="0"/>
              </a:rPr>
              <a:t>a </a:t>
            </a:r>
            <a:r>
              <a:rPr lang="en-US" sz="1800" dirty="0" smtClean="0">
                <a:latin typeface="Arial" pitchFamily="34" charset="0"/>
                <a:cs typeface="Arial" pitchFamily="34" charset="0"/>
              </a:rPr>
              <a:t>look at what </a:t>
            </a:r>
            <a:r>
              <a:rPr lang="en-US" sz="1800" dirty="0">
                <a:latin typeface="Arial" pitchFamily="34" charset="0"/>
                <a:cs typeface="Arial" pitchFamily="34" charset="0"/>
              </a:rPr>
              <a:t>we have </a:t>
            </a:r>
            <a:r>
              <a:rPr lang="en-US" sz="1800" dirty="0" smtClean="0">
                <a:latin typeface="Arial" pitchFamily="34" charset="0"/>
                <a:cs typeface="Arial" pitchFamily="34" charset="0"/>
              </a:rPr>
              <a:t>done so far.</a:t>
            </a:r>
            <a:endParaRPr lang="en-US" sz="1800" dirty="0">
              <a:latin typeface="Arial" pitchFamily="34" charset="0"/>
              <a:cs typeface="Arial"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1"/>
            <a:ext cx="9144000" cy="246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886201"/>
            <a:ext cx="9144001" cy="24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440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57" y="685800"/>
            <a:ext cx="922045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3657601"/>
            <a:ext cx="9157855" cy="2484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881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81000"/>
            <a:ext cx="8229600" cy="1524000"/>
          </a:xfrm>
        </p:spPr>
        <p:txBody>
          <a:bodyPr/>
          <a:lstStyle/>
          <a:p>
            <a:r>
              <a:rPr lang="en-US" dirty="0"/>
              <a:t>Group Members</a:t>
            </a:r>
          </a:p>
        </p:txBody>
      </p:sp>
      <p:sp>
        <p:nvSpPr>
          <p:cNvPr id="3" name="Subtitle 2"/>
          <p:cNvSpPr>
            <a:spLocks noGrp="1"/>
          </p:cNvSpPr>
          <p:nvPr>
            <p:ph type="subTitle" idx="1"/>
          </p:nvPr>
        </p:nvSpPr>
        <p:spPr>
          <a:xfrm>
            <a:off x="838200" y="2819400"/>
            <a:ext cx="7467600" cy="2819400"/>
          </a:xfrm>
        </p:spPr>
        <p:txBody>
          <a:bodyPr>
            <a:normAutofit/>
          </a:bodyPr>
          <a:lstStyle/>
          <a:p>
            <a:pPr lvl="0" algn="just"/>
            <a:r>
              <a:rPr lang="en-US" dirty="0" err="1">
                <a:latin typeface="Calibri"/>
                <a:ea typeface="Calibri"/>
                <a:cs typeface="Calibri"/>
                <a:sym typeface="Calibri"/>
              </a:rPr>
              <a:t>Bhaviya</a:t>
            </a:r>
            <a:r>
              <a:rPr lang="en-US" dirty="0">
                <a:latin typeface="Calibri"/>
                <a:ea typeface="Calibri"/>
                <a:cs typeface="Calibri"/>
                <a:sym typeface="Calibri"/>
              </a:rPr>
              <a:t> Chopra (TL) </a:t>
            </a:r>
          </a:p>
          <a:p>
            <a:pPr algn="just"/>
            <a:r>
              <a:rPr lang="en-US" dirty="0" err="1">
                <a:latin typeface="Calibri"/>
                <a:ea typeface="Calibri"/>
                <a:cs typeface="Calibri"/>
                <a:sym typeface="Calibri"/>
              </a:rPr>
              <a:t>Gagandeep</a:t>
            </a:r>
            <a:r>
              <a:rPr lang="en-US" dirty="0">
                <a:latin typeface="Calibri"/>
                <a:ea typeface="Calibri"/>
                <a:cs typeface="Calibri"/>
                <a:sym typeface="Calibri"/>
              </a:rPr>
              <a:t> Singh</a:t>
            </a:r>
          </a:p>
          <a:p>
            <a:pPr lvl="0" algn="just"/>
            <a:r>
              <a:rPr lang="en-US" dirty="0" err="1" smtClean="0">
                <a:latin typeface="Calibri"/>
                <a:ea typeface="Calibri"/>
                <a:cs typeface="Calibri"/>
                <a:sym typeface="Calibri"/>
              </a:rPr>
              <a:t>Favour</a:t>
            </a:r>
            <a:r>
              <a:rPr lang="en-US" dirty="0" smtClean="0">
                <a:latin typeface="Calibri"/>
                <a:ea typeface="Calibri"/>
                <a:cs typeface="Calibri"/>
                <a:sym typeface="Calibri"/>
              </a:rPr>
              <a:t> </a:t>
            </a:r>
            <a:r>
              <a:rPr lang="en-US" dirty="0" err="1">
                <a:latin typeface="Calibri"/>
                <a:ea typeface="Calibri"/>
                <a:cs typeface="Calibri"/>
                <a:sym typeface="Calibri"/>
              </a:rPr>
              <a:t>Eseagwu</a:t>
            </a:r>
            <a:r>
              <a:rPr lang="en-US" dirty="0">
                <a:latin typeface="Calibri"/>
                <a:ea typeface="Calibri"/>
                <a:cs typeface="Calibri"/>
                <a:sym typeface="Calibri"/>
              </a:rPr>
              <a:t> </a:t>
            </a:r>
          </a:p>
          <a:p>
            <a:pPr lvl="0" algn="just"/>
            <a:r>
              <a:rPr lang="en-US" dirty="0" err="1" smtClean="0">
                <a:latin typeface="Calibri"/>
                <a:ea typeface="Calibri"/>
                <a:cs typeface="Calibri"/>
                <a:sym typeface="Calibri"/>
              </a:rPr>
              <a:t>Ashwin</a:t>
            </a:r>
            <a:r>
              <a:rPr lang="en-US" dirty="0" smtClean="0">
                <a:latin typeface="Calibri"/>
                <a:ea typeface="Calibri"/>
                <a:cs typeface="Calibri"/>
                <a:sym typeface="Calibri"/>
              </a:rPr>
              <a:t> </a:t>
            </a:r>
            <a:r>
              <a:rPr lang="en-US" dirty="0">
                <a:latin typeface="Calibri"/>
                <a:ea typeface="Calibri"/>
                <a:cs typeface="Calibri"/>
                <a:sym typeface="Calibri"/>
              </a:rPr>
              <a:t>Philip</a:t>
            </a:r>
          </a:p>
          <a:p>
            <a:pPr lvl="0" algn="just"/>
            <a:r>
              <a:rPr lang="en-US" dirty="0" err="1" smtClean="0">
                <a:latin typeface="Calibri"/>
                <a:ea typeface="Calibri"/>
                <a:cs typeface="Calibri"/>
                <a:sym typeface="Calibri"/>
              </a:rPr>
              <a:t>Mohammedfaiq</a:t>
            </a:r>
            <a:r>
              <a:rPr lang="en-US" dirty="0" smtClean="0">
                <a:latin typeface="Calibri"/>
                <a:ea typeface="Calibri"/>
                <a:cs typeface="Calibri"/>
                <a:sym typeface="Calibri"/>
              </a:rPr>
              <a:t> </a:t>
            </a:r>
            <a:r>
              <a:rPr lang="en-US" dirty="0" err="1">
                <a:latin typeface="Calibri"/>
                <a:ea typeface="Calibri"/>
                <a:cs typeface="Calibri"/>
                <a:sym typeface="Calibri"/>
              </a:rPr>
              <a:t>Shaikh</a:t>
            </a:r>
            <a:endParaRPr lang="en-US" dirty="0"/>
          </a:p>
          <a:p>
            <a:pPr algn="just"/>
            <a:endParaRPr lang="en-US" dirty="0"/>
          </a:p>
        </p:txBody>
      </p:sp>
    </p:spTree>
    <p:extLst>
      <p:ext uri="{BB962C8B-B14F-4D97-AF65-F5344CB8AC3E}">
        <p14:creationId xmlns:p14="http://schemas.microsoft.com/office/powerpoint/2010/main" val="2551030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36" y="609600"/>
            <a:ext cx="9178636" cy="255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3733800"/>
            <a:ext cx="9144000" cy="245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8684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83" y="609600"/>
            <a:ext cx="9123218" cy="248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505200"/>
            <a:ext cx="9144000" cy="242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216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08" y="762000"/>
            <a:ext cx="9180071"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4" y="3810000"/>
            <a:ext cx="9171709" cy="249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080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3200"/>
            <a:ext cx="4587075" cy="1531500"/>
          </a:xfrm>
        </p:spPr>
        <p:txBody>
          <a:bodyPr>
            <a:normAutofit/>
          </a:bodyPr>
          <a:lstStyle/>
          <a:p>
            <a:r>
              <a:rPr lang="en-US" sz="5400" dirty="0" smtClean="0"/>
              <a:t>Thank You</a:t>
            </a:r>
            <a:endParaRPr lang="en-US" sz="5400" dirty="0"/>
          </a:p>
        </p:txBody>
      </p:sp>
    </p:spTree>
    <p:extLst>
      <p:ext uri="{BB962C8B-B14F-4D97-AF65-F5344CB8AC3E}">
        <p14:creationId xmlns:p14="http://schemas.microsoft.com/office/powerpoint/2010/main" val="3179719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Done</a:t>
            </a:r>
            <a:endParaRPr lang="en-US" dirty="0"/>
          </a:p>
        </p:txBody>
      </p:sp>
      <p:sp>
        <p:nvSpPr>
          <p:cNvPr id="3" name="Content Placeholder 2"/>
          <p:cNvSpPr>
            <a:spLocks noGrp="1"/>
          </p:cNvSpPr>
          <p:nvPr>
            <p:ph idx="1"/>
          </p:nvPr>
        </p:nvSpPr>
        <p:spPr>
          <a:xfrm>
            <a:off x="457200" y="1676400"/>
            <a:ext cx="8229600" cy="4709160"/>
          </a:xfrm>
        </p:spPr>
        <p:txBody>
          <a:bodyPr/>
          <a:lstStyle/>
          <a:p>
            <a:r>
              <a:rPr lang="en-US" dirty="0" smtClean="0"/>
              <a:t>Data Collection</a:t>
            </a:r>
          </a:p>
          <a:p>
            <a:r>
              <a:rPr lang="en-US" dirty="0" smtClean="0"/>
              <a:t>Training the data</a:t>
            </a:r>
          </a:p>
          <a:p>
            <a:r>
              <a:rPr lang="en-US" dirty="0" smtClean="0"/>
              <a:t>Prediction</a:t>
            </a:r>
          </a:p>
          <a:p>
            <a:endParaRPr lang="en-US" dirty="0"/>
          </a:p>
        </p:txBody>
      </p:sp>
      <p:pic>
        <p:nvPicPr>
          <p:cNvPr id="20482" name="Picture 2" descr="Extreme Car Driving Simulator for Android - APK Downl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3276600"/>
            <a:ext cx="5723468"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74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Libraries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3912" y="2497137"/>
            <a:ext cx="749617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23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382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558739"/>
            <a:ext cx="5810980" cy="369332"/>
          </a:xfrm>
          <a:prstGeom prst="rect">
            <a:avLst/>
          </a:prstGeom>
        </p:spPr>
        <p:txBody>
          <a:bodyPr wrap="square">
            <a:spAutoFit/>
          </a:bodyPr>
          <a:lstStyle/>
          <a:p>
            <a:r>
              <a:rPr lang="en-US" dirty="0" smtClean="0"/>
              <a:t>Displaying the </a:t>
            </a:r>
            <a:r>
              <a:rPr lang="en-US" dirty="0"/>
              <a:t>first five values for the CSV</a:t>
            </a:r>
          </a:p>
        </p:txBody>
      </p:sp>
      <p:sp>
        <p:nvSpPr>
          <p:cNvPr id="5" name="Rectangle 4"/>
          <p:cNvSpPr/>
          <p:nvPr/>
        </p:nvSpPr>
        <p:spPr>
          <a:xfrm>
            <a:off x="304800" y="2514600"/>
            <a:ext cx="6844145" cy="369332"/>
          </a:xfrm>
          <a:prstGeom prst="rect">
            <a:avLst/>
          </a:prstGeom>
        </p:spPr>
        <p:txBody>
          <a:bodyPr wrap="square">
            <a:spAutoFit/>
          </a:bodyPr>
          <a:lstStyle/>
          <a:p>
            <a:r>
              <a:rPr lang="en-US" dirty="0" smtClean="0"/>
              <a:t>Using </a:t>
            </a:r>
            <a:r>
              <a:rPr lang="en-US" dirty="0" err="1"/>
              <a:t>ntpath</a:t>
            </a:r>
            <a:r>
              <a:rPr lang="en-US" dirty="0"/>
              <a:t> function to get the network path assigned</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799"/>
            <a:ext cx="9178637" cy="2814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33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43" y="1379220"/>
            <a:ext cx="8229600" cy="4709160"/>
          </a:xfrm>
        </p:spPr>
        <p:txBody>
          <a:bodyPr>
            <a:normAutofit/>
          </a:bodyPr>
          <a:lstStyle/>
          <a:p>
            <a:r>
              <a:rPr lang="en-US" sz="1800" dirty="0">
                <a:latin typeface="Arial" pitchFamily="34" charset="0"/>
                <a:cs typeface="Arial" pitchFamily="34" charset="0"/>
              </a:rPr>
              <a:t>We </a:t>
            </a:r>
            <a:r>
              <a:rPr lang="en-US" sz="1800" dirty="0" smtClean="0">
                <a:latin typeface="Arial" pitchFamily="34" charset="0"/>
                <a:cs typeface="Arial" pitchFamily="34" charset="0"/>
              </a:rPr>
              <a:t>have </a:t>
            </a:r>
            <a:r>
              <a:rPr lang="en-US" sz="1800" dirty="0">
                <a:latin typeface="Arial" pitchFamily="34" charset="0"/>
                <a:cs typeface="Arial" pitchFamily="34" charset="0"/>
              </a:rPr>
              <a:t>bin the number of values where the number will be equal to 25 (odd number aimed to get center distribution). We will see the histogram using the </a:t>
            </a:r>
            <a:r>
              <a:rPr lang="en-US" sz="1800" dirty="0" err="1">
                <a:latin typeface="Arial" pitchFamily="34" charset="0"/>
                <a:cs typeface="Arial" pitchFamily="34" charset="0"/>
              </a:rPr>
              <a:t>np.histogram</a:t>
            </a:r>
            <a:r>
              <a:rPr lang="en-US" sz="1800" dirty="0">
                <a:latin typeface="Arial" pitchFamily="34" charset="0"/>
                <a:cs typeface="Arial" pitchFamily="34" charset="0"/>
              </a:rPr>
              <a:t> option on data frame ‘steering’, </a:t>
            </a:r>
            <a:r>
              <a:rPr lang="en-US" sz="1800" dirty="0" smtClean="0">
                <a:latin typeface="Arial" pitchFamily="34" charset="0"/>
                <a:cs typeface="Arial" pitchFamily="34" charset="0"/>
              </a:rPr>
              <a:t>we </a:t>
            </a:r>
            <a:r>
              <a:rPr lang="en-US" sz="1800" dirty="0">
                <a:latin typeface="Arial" pitchFamily="34" charset="0"/>
                <a:cs typeface="Arial" pitchFamily="34" charset="0"/>
              </a:rPr>
              <a:t>divide it to the number of bins. We keep samples at 400 and then we draw a line. We see the data is centered along the </a:t>
            </a:r>
            <a:r>
              <a:rPr lang="en-US" sz="1800" dirty="0" smtClean="0">
                <a:latin typeface="Arial" pitchFamily="34" charset="0"/>
                <a:cs typeface="Arial" pitchFamily="34" charset="0"/>
              </a:rPr>
              <a:t>middle </a:t>
            </a:r>
            <a:r>
              <a:rPr lang="en-US" sz="1800" dirty="0">
                <a:latin typeface="Arial" pitchFamily="34" charset="0"/>
                <a:cs typeface="Arial" pitchFamily="34" charset="0"/>
              </a:rPr>
              <a:t>that is 0.</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531" y="3733800"/>
            <a:ext cx="6753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43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371600"/>
            <a:ext cx="5972175"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461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709160"/>
          </a:xfrm>
        </p:spPr>
        <p:txBody>
          <a:bodyPr>
            <a:normAutofit/>
          </a:bodyPr>
          <a:lstStyle/>
          <a:p>
            <a:r>
              <a:rPr lang="en-US" sz="1800" dirty="0" smtClean="0">
                <a:latin typeface="Arial" pitchFamily="34" charset="0"/>
                <a:cs typeface="Arial" pitchFamily="34" charset="0"/>
              </a:rPr>
              <a:t>We have specified </a:t>
            </a:r>
            <a:r>
              <a:rPr lang="en-US" sz="1800" dirty="0">
                <a:latin typeface="Arial" pitchFamily="34" charset="0"/>
                <a:cs typeface="Arial" pitchFamily="34" charset="0"/>
              </a:rPr>
              <a:t>a variable </a:t>
            </a:r>
            <a:r>
              <a:rPr lang="en-US" sz="1800" dirty="0" err="1" smtClean="0">
                <a:latin typeface="Arial" pitchFamily="34" charset="0"/>
                <a:cs typeface="Arial" pitchFamily="34" charset="0"/>
              </a:rPr>
              <a:t>rove_list</a:t>
            </a:r>
            <a:r>
              <a:rPr lang="en-US" sz="1800" dirty="0" smtClean="0">
                <a:latin typeface="Arial" pitchFamily="34" charset="0"/>
                <a:cs typeface="Arial" pitchFamily="34" charset="0"/>
              </a:rPr>
              <a:t> and specify </a:t>
            </a:r>
            <a:r>
              <a:rPr lang="en-US" sz="1800" dirty="0">
                <a:latin typeface="Arial" pitchFamily="34" charset="0"/>
                <a:cs typeface="Arial" pitchFamily="34" charset="0"/>
              </a:rPr>
              <a:t>samples we want to remove using looping construct through every single bin we will iterate through all the steering data. We will shuffle the data and </a:t>
            </a:r>
            <a:r>
              <a:rPr lang="en-US" sz="1800" dirty="0" smtClean="0">
                <a:latin typeface="Arial" pitchFamily="34" charset="0"/>
                <a:cs typeface="Arial" pitchFamily="34" charset="0"/>
              </a:rPr>
              <a:t>remove </a:t>
            </a:r>
            <a:r>
              <a:rPr lang="en-US" sz="1800" dirty="0">
                <a:latin typeface="Arial" pitchFamily="34" charset="0"/>
                <a:cs typeface="Arial" pitchFamily="34" charset="0"/>
              </a:rPr>
              <a:t>some from it as it is now uniformly structured after </a:t>
            </a:r>
            <a:r>
              <a:rPr lang="en-US" sz="1800" dirty="0" smtClean="0">
                <a:latin typeface="Arial" pitchFamily="34" charset="0"/>
                <a:cs typeface="Arial" pitchFamily="34" charset="0"/>
              </a:rPr>
              <a:t>shuffling</a:t>
            </a:r>
            <a:r>
              <a:rPr lang="en-US" sz="1800" dirty="0">
                <a:latin typeface="Arial" pitchFamily="34" charset="0"/>
                <a:cs typeface="Arial" pitchFamily="34" charset="0"/>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 y="2819400"/>
            <a:ext cx="75914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5993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609600"/>
            <a:ext cx="56388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18" y="2209800"/>
            <a:ext cx="58959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2997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122</TotalTime>
  <Words>505</Words>
  <Application>Microsoft Office PowerPoint</Application>
  <PresentationFormat>On-screen Show (4:3)</PresentationFormat>
  <Paragraphs>29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Apex</vt:lpstr>
      <vt:lpstr>Self Driving Car Game</vt:lpstr>
      <vt:lpstr>Group Members</vt:lpstr>
      <vt:lpstr>Work Done</vt:lpstr>
      <vt:lpstr>Importing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Driving Car Game</dc:title>
  <dc:creator>pc</dc:creator>
  <cp:lastModifiedBy>pc</cp:lastModifiedBy>
  <cp:revision>12</cp:revision>
  <dcterms:created xsi:type="dcterms:W3CDTF">2006-08-16T00:00:00Z</dcterms:created>
  <dcterms:modified xsi:type="dcterms:W3CDTF">2023-06-30T00:58:27Z</dcterms:modified>
</cp:coreProperties>
</file>